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diagrams/layout1.xml" ContentType="application/vnd.openxmlformats-officedocument.drawingml.diagramLayout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quickStyle1.xml" ContentType="application/vnd.openxmlformats-officedocument.drawingml.diagramStyl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7" autoAdjust="0"/>
    <p:restoredTop sz="94037" autoAdjust="0"/>
  </p:normalViewPr>
  <p:slideViewPr>
    <p:cSldViewPr snapToGrid="0">
      <p:cViewPr varScale="1">
        <p:scale>
          <a:sx n="82" d="100"/>
          <a:sy n="82" d="100"/>
        </p:scale>
        <p:origin x="8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ustomXml" Target="../customXml/item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968C17-D309-4626-811E-6A636BD6D9CF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C746FB5-2378-495B-A4E3-26EF85075F84}">
      <dgm:prSet/>
      <dgm:spPr/>
      <dgm:t>
        <a:bodyPr/>
        <a:lstStyle/>
        <a:p>
          <a:r>
            <a:rPr lang="en-US" b="1" i="0" baseline="0" dirty="0">
              <a:latin typeface="Amasis MT Pro Black" panose="02040A04050005020304" pitchFamily="18" charset="0"/>
              <a:cs typeface="Aharoni" panose="020F0502020204030204" pitchFamily="2" charset="-79"/>
            </a:rPr>
            <a:t>The company aims to:</a:t>
          </a:r>
          <a:endParaRPr lang="en-US" b="1" dirty="0">
            <a:latin typeface="Amasis MT Pro Black" panose="02040A04050005020304" pitchFamily="18" charset="0"/>
            <a:cs typeface="Aharoni" panose="020F0502020204030204" pitchFamily="2" charset="-79"/>
          </a:endParaRPr>
        </a:p>
      </dgm:t>
    </dgm:pt>
    <dgm:pt modelId="{88C0A779-6C77-404A-BC47-393070020850}" type="parTrans" cxnId="{FCE6CB64-E82F-4673-A2FC-FB8456473036}">
      <dgm:prSet/>
      <dgm:spPr/>
      <dgm:t>
        <a:bodyPr/>
        <a:lstStyle/>
        <a:p>
          <a:endParaRPr lang="en-US"/>
        </a:p>
      </dgm:t>
    </dgm:pt>
    <dgm:pt modelId="{38B205FB-6D59-4936-BBCC-41BA978D68E6}" type="sibTrans" cxnId="{FCE6CB64-E82F-4673-A2FC-FB8456473036}">
      <dgm:prSet/>
      <dgm:spPr/>
      <dgm:t>
        <a:bodyPr/>
        <a:lstStyle/>
        <a:p>
          <a:endParaRPr lang="en-US"/>
        </a:p>
      </dgm:t>
    </dgm:pt>
    <dgm:pt modelId="{2F5B49FE-6186-43C4-91D9-427D1D8053D2}">
      <dgm:prSet/>
      <dgm:spPr/>
      <dgm:t>
        <a:bodyPr/>
        <a:lstStyle/>
        <a:p>
          <a:r>
            <a:rPr lang="en-US" b="0" i="0" baseline="0"/>
            <a:t>Increase sales revenue by 15% next quarter.</a:t>
          </a:r>
          <a:endParaRPr lang="en-US"/>
        </a:p>
      </dgm:t>
    </dgm:pt>
    <dgm:pt modelId="{5A9142F6-B01E-44A0-9C6E-001B3C6355C6}" type="parTrans" cxnId="{16E147E4-FB9D-487F-A6BA-7064D6265805}">
      <dgm:prSet/>
      <dgm:spPr/>
      <dgm:t>
        <a:bodyPr/>
        <a:lstStyle/>
        <a:p>
          <a:endParaRPr lang="en-US"/>
        </a:p>
      </dgm:t>
    </dgm:pt>
    <dgm:pt modelId="{FA1C8A83-5CC7-41A5-ADE3-C93FD7CB958E}" type="sibTrans" cxnId="{16E147E4-FB9D-487F-A6BA-7064D6265805}">
      <dgm:prSet/>
      <dgm:spPr/>
      <dgm:t>
        <a:bodyPr/>
        <a:lstStyle/>
        <a:p>
          <a:endParaRPr lang="en-US"/>
        </a:p>
      </dgm:t>
    </dgm:pt>
    <dgm:pt modelId="{1D736E16-DCBE-45D6-815D-6745902E3BB6}">
      <dgm:prSet/>
      <dgm:spPr/>
      <dgm:t>
        <a:bodyPr/>
        <a:lstStyle/>
        <a:p>
          <a:r>
            <a:rPr lang="en-US" b="0" i="0" baseline="0"/>
            <a:t>Improve customer retention by 10% through targeted marketing.</a:t>
          </a:r>
          <a:endParaRPr lang="en-US"/>
        </a:p>
      </dgm:t>
    </dgm:pt>
    <dgm:pt modelId="{F7ECD730-5AFF-4714-B615-D54BBABE8180}" type="parTrans" cxnId="{22BA5C95-7456-4A1F-A722-14AA5229B799}">
      <dgm:prSet/>
      <dgm:spPr/>
      <dgm:t>
        <a:bodyPr/>
        <a:lstStyle/>
        <a:p>
          <a:endParaRPr lang="en-US"/>
        </a:p>
      </dgm:t>
    </dgm:pt>
    <dgm:pt modelId="{675DB6DC-26E9-45ED-87A8-98DBC3DCABB5}" type="sibTrans" cxnId="{22BA5C95-7456-4A1F-A722-14AA5229B799}">
      <dgm:prSet/>
      <dgm:spPr/>
      <dgm:t>
        <a:bodyPr/>
        <a:lstStyle/>
        <a:p>
          <a:endParaRPr lang="en-US"/>
        </a:p>
      </dgm:t>
    </dgm:pt>
    <dgm:pt modelId="{0F05455B-4282-4B04-B0FD-F70B52EDAA03}">
      <dgm:prSet/>
      <dgm:spPr/>
      <dgm:t>
        <a:bodyPr/>
        <a:lstStyle/>
        <a:p>
          <a:r>
            <a:rPr lang="en-US" b="0" i="0" baseline="0"/>
            <a:t>Identify high-value customers and optimize pricing.</a:t>
          </a:r>
          <a:endParaRPr lang="en-US"/>
        </a:p>
      </dgm:t>
    </dgm:pt>
    <dgm:pt modelId="{A18953B5-DCAE-4FB2-A787-CB43191105A7}" type="parTrans" cxnId="{DB33E368-28F9-4717-8AFE-34AB15CDAE13}">
      <dgm:prSet/>
      <dgm:spPr/>
      <dgm:t>
        <a:bodyPr/>
        <a:lstStyle/>
        <a:p>
          <a:endParaRPr lang="en-US"/>
        </a:p>
      </dgm:t>
    </dgm:pt>
    <dgm:pt modelId="{A586E1BE-63F6-462B-8074-81FEC561F236}" type="sibTrans" cxnId="{DB33E368-28F9-4717-8AFE-34AB15CDAE13}">
      <dgm:prSet/>
      <dgm:spPr/>
      <dgm:t>
        <a:bodyPr/>
        <a:lstStyle/>
        <a:p>
          <a:endParaRPr lang="en-US"/>
        </a:p>
      </dgm:t>
    </dgm:pt>
    <dgm:pt modelId="{B6AA2EA4-9F5D-410D-923C-C2E8FF3A3F5D}">
      <dgm:prSet/>
      <dgm:spPr/>
      <dgm:t>
        <a:bodyPr/>
        <a:lstStyle/>
        <a:p>
          <a:r>
            <a:rPr lang="en-US" b="0" i="0" baseline="0"/>
            <a:t>Boost engagement with personalized incentives and loyalty programs</a:t>
          </a:r>
          <a:endParaRPr lang="en-US"/>
        </a:p>
      </dgm:t>
    </dgm:pt>
    <dgm:pt modelId="{BF52EC04-CA77-4BB2-A2D9-F483C37B7F96}" type="parTrans" cxnId="{AF3BB7C7-FC5D-4A18-9960-29CFAEB16A7D}">
      <dgm:prSet/>
      <dgm:spPr/>
      <dgm:t>
        <a:bodyPr/>
        <a:lstStyle/>
        <a:p>
          <a:endParaRPr lang="en-US"/>
        </a:p>
      </dgm:t>
    </dgm:pt>
    <dgm:pt modelId="{3AC5391D-B841-4054-9EA5-62A9E63C808A}" type="sibTrans" cxnId="{AF3BB7C7-FC5D-4A18-9960-29CFAEB16A7D}">
      <dgm:prSet/>
      <dgm:spPr/>
      <dgm:t>
        <a:bodyPr/>
        <a:lstStyle/>
        <a:p>
          <a:endParaRPr lang="en-US"/>
        </a:p>
      </dgm:t>
    </dgm:pt>
    <dgm:pt modelId="{1BDF94C2-7FA3-4914-AB58-2874C019393E}">
      <dgm:prSet/>
      <dgm:spPr/>
      <dgm:t>
        <a:bodyPr/>
        <a:lstStyle/>
        <a:p>
          <a:r>
            <a:rPr lang="en-US" b="1" i="0" baseline="0" dirty="0">
              <a:latin typeface="Amasis MT Pro Black" panose="02040A04050005020304" pitchFamily="18" charset="0"/>
            </a:rPr>
            <a:t>Data Sources</a:t>
          </a:r>
          <a:r>
            <a:rPr lang="en-US" b="0" i="0" baseline="0" dirty="0">
              <a:latin typeface="Amasis MT Pro Black" panose="02040A04050005020304" pitchFamily="18" charset="0"/>
            </a:rPr>
            <a:t> Analysis used:</a:t>
          </a:r>
          <a:endParaRPr lang="en-US" dirty="0">
            <a:latin typeface="Amasis MT Pro Black" panose="02040A04050005020304" pitchFamily="18" charset="0"/>
          </a:endParaRPr>
        </a:p>
      </dgm:t>
    </dgm:pt>
    <dgm:pt modelId="{63600456-91B5-4664-A069-ADB39EB1803D}" type="parTrans" cxnId="{CEFD4589-215B-48A1-8727-00A9167687F7}">
      <dgm:prSet/>
      <dgm:spPr/>
      <dgm:t>
        <a:bodyPr/>
        <a:lstStyle/>
        <a:p>
          <a:endParaRPr lang="en-US"/>
        </a:p>
      </dgm:t>
    </dgm:pt>
    <dgm:pt modelId="{75EF831E-A453-4372-B3E8-D5117B074B97}" type="sibTrans" cxnId="{CEFD4589-215B-48A1-8727-00A9167687F7}">
      <dgm:prSet/>
      <dgm:spPr/>
      <dgm:t>
        <a:bodyPr/>
        <a:lstStyle/>
        <a:p>
          <a:endParaRPr lang="en-US"/>
        </a:p>
      </dgm:t>
    </dgm:pt>
    <dgm:pt modelId="{E3D7420D-2922-4D4F-BFAD-04469B8DCF04}">
      <dgm:prSet/>
      <dgm:spPr/>
      <dgm:t>
        <a:bodyPr/>
        <a:lstStyle/>
        <a:p>
          <a:r>
            <a:rPr lang="en-US" b="1" i="0" baseline="0"/>
            <a:t>Sales Transaction Data:</a:t>
          </a:r>
          <a:r>
            <a:rPr lang="en-US" b="0" i="0" baseline="0"/>
            <a:t> Purchase history, pricing trends.</a:t>
          </a:r>
          <a:endParaRPr lang="en-US"/>
        </a:p>
      </dgm:t>
    </dgm:pt>
    <dgm:pt modelId="{170658EC-6A5E-473B-A531-E6AE4DE02EAD}" type="parTrans" cxnId="{74429A2F-0C49-4566-A85D-20FDEC65A72B}">
      <dgm:prSet/>
      <dgm:spPr/>
      <dgm:t>
        <a:bodyPr/>
        <a:lstStyle/>
        <a:p>
          <a:endParaRPr lang="en-US"/>
        </a:p>
      </dgm:t>
    </dgm:pt>
    <dgm:pt modelId="{8E388838-57F5-4B55-8408-D73D4682A60B}" type="sibTrans" cxnId="{74429A2F-0C49-4566-A85D-20FDEC65A72B}">
      <dgm:prSet/>
      <dgm:spPr/>
      <dgm:t>
        <a:bodyPr/>
        <a:lstStyle/>
        <a:p>
          <a:endParaRPr lang="en-US"/>
        </a:p>
      </dgm:t>
    </dgm:pt>
    <dgm:pt modelId="{3D51200D-34ED-4CF6-BC90-A41FC0C95850}">
      <dgm:prSet/>
      <dgm:spPr/>
      <dgm:t>
        <a:bodyPr/>
        <a:lstStyle/>
        <a:p>
          <a:r>
            <a:rPr lang="en-US" b="1" i="0" baseline="0"/>
            <a:t>Customer Demographics:</a:t>
          </a:r>
          <a:r>
            <a:rPr lang="en-US" b="0" i="0" baseline="0"/>
            <a:t> Age, location, purchasing behavior.</a:t>
          </a:r>
          <a:endParaRPr lang="en-US"/>
        </a:p>
      </dgm:t>
    </dgm:pt>
    <dgm:pt modelId="{415C4347-69A4-4147-BCEF-76011C2B0509}" type="parTrans" cxnId="{F2BDD96E-05BC-4493-AAF6-C1123629F194}">
      <dgm:prSet/>
      <dgm:spPr/>
      <dgm:t>
        <a:bodyPr/>
        <a:lstStyle/>
        <a:p>
          <a:endParaRPr lang="en-US"/>
        </a:p>
      </dgm:t>
    </dgm:pt>
    <dgm:pt modelId="{B0F8D3B9-8FF7-411E-B109-66321E73471A}" type="sibTrans" cxnId="{F2BDD96E-05BC-4493-AAF6-C1123629F194}">
      <dgm:prSet/>
      <dgm:spPr/>
      <dgm:t>
        <a:bodyPr/>
        <a:lstStyle/>
        <a:p>
          <a:endParaRPr lang="en-US"/>
        </a:p>
      </dgm:t>
    </dgm:pt>
    <dgm:pt modelId="{7C0B91FA-03A4-494D-A150-64FCDD42DA74}">
      <dgm:prSet/>
      <dgm:spPr/>
      <dgm:t>
        <a:bodyPr/>
        <a:lstStyle/>
        <a:p>
          <a:r>
            <a:rPr lang="en-US" b="1" i="0" baseline="0"/>
            <a:t>Customer Feedback:</a:t>
          </a:r>
          <a:r>
            <a:rPr lang="en-US" b="0" i="0" baseline="0"/>
            <a:t> NPS scores, survey responses.</a:t>
          </a:r>
          <a:endParaRPr lang="en-US"/>
        </a:p>
      </dgm:t>
    </dgm:pt>
    <dgm:pt modelId="{49D7FA08-62DF-4006-9F42-0EF1A46E31AD}" type="parTrans" cxnId="{A6B5B5FE-ADAC-4CAC-8039-2EB6D777F9F1}">
      <dgm:prSet/>
      <dgm:spPr/>
      <dgm:t>
        <a:bodyPr/>
        <a:lstStyle/>
        <a:p>
          <a:endParaRPr lang="en-US"/>
        </a:p>
      </dgm:t>
    </dgm:pt>
    <dgm:pt modelId="{C61BDA56-113A-4B3F-853C-0EA11BE931FC}" type="sibTrans" cxnId="{A6B5B5FE-ADAC-4CAC-8039-2EB6D777F9F1}">
      <dgm:prSet/>
      <dgm:spPr/>
      <dgm:t>
        <a:bodyPr/>
        <a:lstStyle/>
        <a:p>
          <a:endParaRPr lang="en-US"/>
        </a:p>
      </dgm:t>
    </dgm:pt>
    <dgm:pt modelId="{A5A4EE74-40D5-4E51-ABC0-CC6824FFED0B}">
      <dgm:prSet/>
      <dgm:spPr/>
      <dgm:t>
        <a:bodyPr/>
        <a:lstStyle/>
        <a:p>
          <a:r>
            <a:rPr lang="en-US" b="1" i="0" baseline="0"/>
            <a:t>Marketing Data:</a:t>
          </a:r>
          <a:r>
            <a:rPr lang="en-US" b="0" i="0" baseline="0"/>
            <a:t> Email open rates, website activity.</a:t>
          </a:r>
          <a:endParaRPr lang="en-US"/>
        </a:p>
      </dgm:t>
    </dgm:pt>
    <dgm:pt modelId="{3897CAC5-5190-48FB-8ECD-3554E8F5D5DC}" type="parTrans" cxnId="{7344C37B-D694-4EDE-B983-D59DC5813982}">
      <dgm:prSet/>
      <dgm:spPr/>
      <dgm:t>
        <a:bodyPr/>
        <a:lstStyle/>
        <a:p>
          <a:endParaRPr lang="en-US"/>
        </a:p>
      </dgm:t>
    </dgm:pt>
    <dgm:pt modelId="{0E92C95E-E97A-4A9E-BB79-495EE36A7C58}" type="sibTrans" cxnId="{7344C37B-D694-4EDE-B983-D59DC5813982}">
      <dgm:prSet/>
      <dgm:spPr/>
      <dgm:t>
        <a:bodyPr/>
        <a:lstStyle/>
        <a:p>
          <a:endParaRPr lang="en-US"/>
        </a:p>
      </dgm:t>
    </dgm:pt>
    <dgm:pt modelId="{F0AE46E0-E380-48A0-B84D-A8883C16BCC6}" type="pres">
      <dgm:prSet presAssocID="{8C968C17-D309-4626-811E-6A636BD6D9CF}" presName="diagram" presStyleCnt="0">
        <dgm:presLayoutVars>
          <dgm:dir/>
          <dgm:resizeHandles val="exact"/>
        </dgm:presLayoutVars>
      </dgm:prSet>
      <dgm:spPr/>
    </dgm:pt>
    <dgm:pt modelId="{2A33946E-4C74-4F5B-A2D4-952341FE8CBF}" type="pres">
      <dgm:prSet presAssocID="{7C746FB5-2378-495B-A4E3-26EF85075F84}" presName="node" presStyleLbl="node1" presStyleIdx="0" presStyleCnt="10">
        <dgm:presLayoutVars>
          <dgm:bulletEnabled val="1"/>
        </dgm:presLayoutVars>
      </dgm:prSet>
      <dgm:spPr/>
    </dgm:pt>
    <dgm:pt modelId="{36E3CB11-D5E8-46D6-B402-36BF88F3A356}" type="pres">
      <dgm:prSet presAssocID="{38B205FB-6D59-4936-BBCC-41BA978D68E6}" presName="sibTrans" presStyleCnt="0"/>
      <dgm:spPr/>
    </dgm:pt>
    <dgm:pt modelId="{390F1B8F-7DB8-4506-BDA8-7BE28F6E13B5}" type="pres">
      <dgm:prSet presAssocID="{2F5B49FE-6186-43C4-91D9-427D1D8053D2}" presName="node" presStyleLbl="node1" presStyleIdx="1" presStyleCnt="10">
        <dgm:presLayoutVars>
          <dgm:bulletEnabled val="1"/>
        </dgm:presLayoutVars>
      </dgm:prSet>
      <dgm:spPr/>
    </dgm:pt>
    <dgm:pt modelId="{671848A8-F3E5-41A0-BE5C-BD1CC9A040C7}" type="pres">
      <dgm:prSet presAssocID="{FA1C8A83-5CC7-41A5-ADE3-C93FD7CB958E}" presName="sibTrans" presStyleCnt="0"/>
      <dgm:spPr/>
    </dgm:pt>
    <dgm:pt modelId="{3E17C172-BE3F-4C79-B6F5-93611D7CC862}" type="pres">
      <dgm:prSet presAssocID="{1D736E16-DCBE-45D6-815D-6745902E3BB6}" presName="node" presStyleLbl="node1" presStyleIdx="2" presStyleCnt="10">
        <dgm:presLayoutVars>
          <dgm:bulletEnabled val="1"/>
        </dgm:presLayoutVars>
      </dgm:prSet>
      <dgm:spPr/>
    </dgm:pt>
    <dgm:pt modelId="{AA7F3A81-CCAC-474E-A6A8-D30E49F3D226}" type="pres">
      <dgm:prSet presAssocID="{675DB6DC-26E9-45ED-87A8-98DBC3DCABB5}" presName="sibTrans" presStyleCnt="0"/>
      <dgm:spPr/>
    </dgm:pt>
    <dgm:pt modelId="{D560AD67-0434-4803-9910-7B1C0D785A59}" type="pres">
      <dgm:prSet presAssocID="{0F05455B-4282-4B04-B0FD-F70B52EDAA03}" presName="node" presStyleLbl="node1" presStyleIdx="3" presStyleCnt="10">
        <dgm:presLayoutVars>
          <dgm:bulletEnabled val="1"/>
        </dgm:presLayoutVars>
      </dgm:prSet>
      <dgm:spPr/>
    </dgm:pt>
    <dgm:pt modelId="{7054F619-76F5-4AE0-A955-163E5593E044}" type="pres">
      <dgm:prSet presAssocID="{A586E1BE-63F6-462B-8074-81FEC561F236}" presName="sibTrans" presStyleCnt="0"/>
      <dgm:spPr/>
    </dgm:pt>
    <dgm:pt modelId="{8092A649-AAEA-4E57-AD7E-C508D2B409F4}" type="pres">
      <dgm:prSet presAssocID="{B6AA2EA4-9F5D-410D-923C-C2E8FF3A3F5D}" presName="node" presStyleLbl="node1" presStyleIdx="4" presStyleCnt="10">
        <dgm:presLayoutVars>
          <dgm:bulletEnabled val="1"/>
        </dgm:presLayoutVars>
      </dgm:prSet>
      <dgm:spPr/>
    </dgm:pt>
    <dgm:pt modelId="{4A8CDD03-A7FE-4B72-970E-6990D9408DC3}" type="pres">
      <dgm:prSet presAssocID="{3AC5391D-B841-4054-9EA5-62A9E63C808A}" presName="sibTrans" presStyleCnt="0"/>
      <dgm:spPr/>
    </dgm:pt>
    <dgm:pt modelId="{A9919FFB-5EE8-48D9-838F-7B6D6D203759}" type="pres">
      <dgm:prSet presAssocID="{1BDF94C2-7FA3-4914-AB58-2874C019393E}" presName="node" presStyleLbl="node1" presStyleIdx="5" presStyleCnt="10">
        <dgm:presLayoutVars>
          <dgm:bulletEnabled val="1"/>
        </dgm:presLayoutVars>
      </dgm:prSet>
      <dgm:spPr/>
    </dgm:pt>
    <dgm:pt modelId="{F08AA630-0F2A-4710-A8A3-77E28F9B9E74}" type="pres">
      <dgm:prSet presAssocID="{75EF831E-A453-4372-B3E8-D5117B074B97}" presName="sibTrans" presStyleCnt="0"/>
      <dgm:spPr/>
    </dgm:pt>
    <dgm:pt modelId="{92C7AB51-B88E-46BF-AE38-047380D27BD7}" type="pres">
      <dgm:prSet presAssocID="{E3D7420D-2922-4D4F-BFAD-04469B8DCF04}" presName="node" presStyleLbl="node1" presStyleIdx="6" presStyleCnt="10">
        <dgm:presLayoutVars>
          <dgm:bulletEnabled val="1"/>
        </dgm:presLayoutVars>
      </dgm:prSet>
      <dgm:spPr/>
    </dgm:pt>
    <dgm:pt modelId="{016F53B6-2E36-433C-B666-6EDBF957391A}" type="pres">
      <dgm:prSet presAssocID="{8E388838-57F5-4B55-8408-D73D4682A60B}" presName="sibTrans" presStyleCnt="0"/>
      <dgm:spPr/>
    </dgm:pt>
    <dgm:pt modelId="{3A853BE7-9C66-48A6-85C2-7D34A455081F}" type="pres">
      <dgm:prSet presAssocID="{3D51200D-34ED-4CF6-BC90-A41FC0C95850}" presName="node" presStyleLbl="node1" presStyleIdx="7" presStyleCnt="10">
        <dgm:presLayoutVars>
          <dgm:bulletEnabled val="1"/>
        </dgm:presLayoutVars>
      </dgm:prSet>
      <dgm:spPr/>
    </dgm:pt>
    <dgm:pt modelId="{635FF093-9B8A-4436-8E71-FEDAAEBCD898}" type="pres">
      <dgm:prSet presAssocID="{B0F8D3B9-8FF7-411E-B109-66321E73471A}" presName="sibTrans" presStyleCnt="0"/>
      <dgm:spPr/>
    </dgm:pt>
    <dgm:pt modelId="{6BEFABED-C626-4DC7-B5CD-8A02E522F5A9}" type="pres">
      <dgm:prSet presAssocID="{7C0B91FA-03A4-494D-A150-64FCDD42DA74}" presName="node" presStyleLbl="node1" presStyleIdx="8" presStyleCnt="10">
        <dgm:presLayoutVars>
          <dgm:bulletEnabled val="1"/>
        </dgm:presLayoutVars>
      </dgm:prSet>
      <dgm:spPr/>
    </dgm:pt>
    <dgm:pt modelId="{24E4E412-F148-4CF1-ADFC-7AD330647188}" type="pres">
      <dgm:prSet presAssocID="{C61BDA56-113A-4B3F-853C-0EA11BE931FC}" presName="sibTrans" presStyleCnt="0"/>
      <dgm:spPr/>
    </dgm:pt>
    <dgm:pt modelId="{AFF13BDD-26CF-49D0-B45C-DA9C6CF84331}" type="pres">
      <dgm:prSet presAssocID="{A5A4EE74-40D5-4E51-ABC0-CC6824FFED0B}" presName="node" presStyleLbl="node1" presStyleIdx="9" presStyleCnt="10">
        <dgm:presLayoutVars>
          <dgm:bulletEnabled val="1"/>
        </dgm:presLayoutVars>
      </dgm:prSet>
      <dgm:spPr/>
    </dgm:pt>
  </dgm:ptLst>
  <dgm:cxnLst>
    <dgm:cxn modelId="{4F335309-4F7A-45D7-AF82-0D9A5E900B4D}" type="presOf" srcId="{A5A4EE74-40D5-4E51-ABC0-CC6824FFED0B}" destId="{AFF13BDD-26CF-49D0-B45C-DA9C6CF84331}" srcOrd="0" destOrd="0" presId="urn:microsoft.com/office/officeart/2005/8/layout/default"/>
    <dgm:cxn modelId="{74429A2F-0C49-4566-A85D-20FDEC65A72B}" srcId="{8C968C17-D309-4626-811E-6A636BD6D9CF}" destId="{E3D7420D-2922-4D4F-BFAD-04469B8DCF04}" srcOrd="6" destOrd="0" parTransId="{170658EC-6A5E-473B-A531-E6AE4DE02EAD}" sibTransId="{8E388838-57F5-4B55-8408-D73D4682A60B}"/>
    <dgm:cxn modelId="{3D458A5C-B254-455B-AA35-A0E66BDE2577}" type="presOf" srcId="{7C746FB5-2378-495B-A4E3-26EF85075F84}" destId="{2A33946E-4C74-4F5B-A2D4-952341FE8CBF}" srcOrd="0" destOrd="0" presId="urn:microsoft.com/office/officeart/2005/8/layout/default"/>
    <dgm:cxn modelId="{7590975E-749D-4212-A889-5CB4B38A32C4}" type="presOf" srcId="{3D51200D-34ED-4CF6-BC90-A41FC0C95850}" destId="{3A853BE7-9C66-48A6-85C2-7D34A455081F}" srcOrd="0" destOrd="0" presId="urn:microsoft.com/office/officeart/2005/8/layout/default"/>
    <dgm:cxn modelId="{FCE6CB64-E82F-4673-A2FC-FB8456473036}" srcId="{8C968C17-D309-4626-811E-6A636BD6D9CF}" destId="{7C746FB5-2378-495B-A4E3-26EF85075F84}" srcOrd="0" destOrd="0" parTransId="{88C0A779-6C77-404A-BC47-393070020850}" sibTransId="{38B205FB-6D59-4936-BBCC-41BA978D68E6}"/>
    <dgm:cxn modelId="{8715F567-84FB-4EA0-8507-1739B7362136}" type="presOf" srcId="{1BDF94C2-7FA3-4914-AB58-2874C019393E}" destId="{A9919FFB-5EE8-48D9-838F-7B6D6D203759}" srcOrd="0" destOrd="0" presId="urn:microsoft.com/office/officeart/2005/8/layout/default"/>
    <dgm:cxn modelId="{DB33E368-28F9-4717-8AFE-34AB15CDAE13}" srcId="{8C968C17-D309-4626-811E-6A636BD6D9CF}" destId="{0F05455B-4282-4B04-B0FD-F70B52EDAA03}" srcOrd="3" destOrd="0" parTransId="{A18953B5-DCAE-4FB2-A787-CB43191105A7}" sibTransId="{A586E1BE-63F6-462B-8074-81FEC561F236}"/>
    <dgm:cxn modelId="{33AA6569-456E-4CAF-8222-3C13DE667BE0}" type="presOf" srcId="{B6AA2EA4-9F5D-410D-923C-C2E8FF3A3F5D}" destId="{8092A649-AAEA-4E57-AD7E-C508D2B409F4}" srcOrd="0" destOrd="0" presId="urn:microsoft.com/office/officeart/2005/8/layout/default"/>
    <dgm:cxn modelId="{F2BDD96E-05BC-4493-AAF6-C1123629F194}" srcId="{8C968C17-D309-4626-811E-6A636BD6D9CF}" destId="{3D51200D-34ED-4CF6-BC90-A41FC0C95850}" srcOrd="7" destOrd="0" parTransId="{415C4347-69A4-4147-BCEF-76011C2B0509}" sibTransId="{B0F8D3B9-8FF7-411E-B109-66321E73471A}"/>
    <dgm:cxn modelId="{E5BADF4E-2D97-4238-94E7-A6B5DC10FBA8}" type="presOf" srcId="{7C0B91FA-03A4-494D-A150-64FCDD42DA74}" destId="{6BEFABED-C626-4DC7-B5CD-8A02E522F5A9}" srcOrd="0" destOrd="0" presId="urn:microsoft.com/office/officeart/2005/8/layout/default"/>
    <dgm:cxn modelId="{3AD7D451-210C-49DB-A09D-B13661768695}" type="presOf" srcId="{0F05455B-4282-4B04-B0FD-F70B52EDAA03}" destId="{D560AD67-0434-4803-9910-7B1C0D785A59}" srcOrd="0" destOrd="0" presId="urn:microsoft.com/office/officeart/2005/8/layout/default"/>
    <dgm:cxn modelId="{2A516753-6DBD-4B8F-84CC-155B6543987B}" type="presOf" srcId="{8C968C17-D309-4626-811E-6A636BD6D9CF}" destId="{F0AE46E0-E380-48A0-B84D-A8883C16BCC6}" srcOrd="0" destOrd="0" presId="urn:microsoft.com/office/officeart/2005/8/layout/default"/>
    <dgm:cxn modelId="{7344C37B-D694-4EDE-B983-D59DC5813982}" srcId="{8C968C17-D309-4626-811E-6A636BD6D9CF}" destId="{A5A4EE74-40D5-4E51-ABC0-CC6824FFED0B}" srcOrd="9" destOrd="0" parTransId="{3897CAC5-5190-48FB-8ECD-3554E8F5D5DC}" sibTransId="{0E92C95E-E97A-4A9E-BB79-495EE36A7C58}"/>
    <dgm:cxn modelId="{B01A9288-313E-4353-B600-E0F978ADC216}" type="presOf" srcId="{E3D7420D-2922-4D4F-BFAD-04469B8DCF04}" destId="{92C7AB51-B88E-46BF-AE38-047380D27BD7}" srcOrd="0" destOrd="0" presId="urn:microsoft.com/office/officeart/2005/8/layout/default"/>
    <dgm:cxn modelId="{CEFD4589-215B-48A1-8727-00A9167687F7}" srcId="{8C968C17-D309-4626-811E-6A636BD6D9CF}" destId="{1BDF94C2-7FA3-4914-AB58-2874C019393E}" srcOrd="5" destOrd="0" parTransId="{63600456-91B5-4664-A069-ADB39EB1803D}" sibTransId="{75EF831E-A453-4372-B3E8-D5117B074B97}"/>
    <dgm:cxn modelId="{22BA5C95-7456-4A1F-A722-14AA5229B799}" srcId="{8C968C17-D309-4626-811E-6A636BD6D9CF}" destId="{1D736E16-DCBE-45D6-815D-6745902E3BB6}" srcOrd="2" destOrd="0" parTransId="{F7ECD730-5AFF-4714-B615-D54BBABE8180}" sibTransId="{675DB6DC-26E9-45ED-87A8-98DBC3DCABB5}"/>
    <dgm:cxn modelId="{ABCD30A8-0AB5-44CB-B523-9D2DE51DF6F4}" type="presOf" srcId="{2F5B49FE-6186-43C4-91D9-427D1D8053D2}" destId="{390F1B8F-7DB8-4506-BDA8-7BE28F6E13B5}" srcOrd="0" destOrd="0" presId="urn:microsoft.com/office/officeart/2005/8/layout/default"/>
    <dgm:cxn modelId="{AF3BB7C7-FC5D-4A18-9960-29CFAEB16A7D}" srcId="{8C968C17-D309-4626-811E-6A636BD6D9CF}" destId="{B6AA2EA4-9F5D-410D-923C-C2E8FF3A3F5D}" srcOrd="4" destOrd="0" parTransId="{BF52EC04-CA77-4BB2-A2D9-F483C37B7F96}" sibTransId="{3AC5391D-B841-4054-9EA5-62A9E63C808A}"/>
    <dgm:cxn modelId="{16E147E4-FB9D-487F-A6BA-7064D6265805}" srcId="{8C968C17-D309-4626-811E-6A636BD6D9CF}" destId="{2F5B49FE-6186-43C4-91D9-427D1D8053D2}" srcOrd="1" destOrd="0" parTransId="{5A9142F6-B01E-44A0-9C6E-001B3C6355C6}" sibTransId="{FA1C8A83-5CC7-41A5-ADE3-C93FD7CB958E}"/>
    <dgm:cxn modelId="{6746EFEE-9BA7-478B-942C-F8E53000C6BB}" type="presOf" srcId="{1D736E16-DCBE-45D6-815D-6745902E3BB6}" destId="{3E17C172-BE3F-4C79-B6F5-93611D7CC862}" srcOrd="0" destOrd="0" presId="urn:microsoft.com/office/officeart/2005/8/layout/default"/>
    <dgm:cxn modelId="{A6B5B5FE-ADAC-4CAC-8039-2EB6D777F9F1}" srcId="{8C968C17-D309-4626-811E-6A636BD6D9CF}" destId="{7C0B91FA-03A4-494D-A150-64FCDD42DA74}" srcOrd="8" destOrd="0" parTransId="{49D7FA08-62DF-4006-9F42-0EF1A46E31AD}" sibTransId="{C61BDA56-113A-4B3F-853C-0EA11BE931FC}"/>
    <dgm:cxn modelId="{36D24DD4-E633-4D33-BA09-68E9EC18A114}" type="presParOf" srcId="{F0AE46E0-E380-48A0-B84D-A8883C16BCC6}" destId="{2A33946E-4C74-4F5B-A2D4-952341FE8CBF}" srcOrd="0" destOrd="0" presId="urn:microsoft.com/office/officeart/2005/8/layout/default"/>
    <dgm:cxn modelId="{6CCECCD0-B8FA-4B87-BCE8-B298E5A33C7C}" type="presParOf" srcId="{F0AE46E0-E380-48A0-B84D-A8883C16BCC6}" destId="{36E3CB11-D5E8-46D6-B402-36BF88F3A356}" srcOrd="1" destOrd="0" presId="urn:microsoft.com/office/officeart/2005/8/layout/default"/>
    <dgm:cxn modelId="{82A758F0-2282-4D57-B602-A6C4081992D3}" type="presParOf" srcId="{F0AE46E0-E380-48A0-B84D-A8883C16BCC6}" destId="{390F1B8F-7DB8-4506-BDA8-7BE28F6E13B5}" srcOrd="2" destOrd="0" presId="urn:microsoft.com/office/officeart/2005/8/layout/default"/>
    <dgm:cxn modelId="{E28E1916-0B25-409C-AC17-B39EC549A279}" type="presParOf" srcId="{F0AE46E0-E380-48A0-B84D-A8883C16BCC6}" destId="{671848A8-F3E5-41A0-BE5C-BD1CC9A040C7}" srcOrd="3" destOrd="0" presId="urn:microsoft.com/office/officeart/2005/8/layout/default"/>
    <dgm:cxn modelId="{B6A142C0-E177-4AF3-AC68-BC4E81F2C953}" type="presParOf" srcId="{F0AE46E0-E380-48A0-B84D-A8883C16BCC6}" destId="{3E17C172-BE3F-4C79-B6F5-93611D7CC862}" srcOrd="4" destOrd="0" presId="urn:microsoft.com/office/officeart/2005/8/layout/default"/>
    <dgm:cxn modelId="{36EC9195-B9BE-4AB9-B0E4-EB2DA50CD418}" type="presParOf" srcId="{F0AE46E0-E380-48A0-B84D-A8883C16BCC6}" destId="{AA7F3A81-CCAC-474E-A6A8-D30E49F3D226}" srcOrd="5" destOrd="0" presId="urn:microsoft.com/office/officeart/2005/8/layout/default"/>
    <dgm:cxn modelId="{15A26069-C872-41E2-A402-56C9F4779CBC}" type="presParOf" srcId="{F0AE46E0-E380-48A0-B84D-A8883C16BCC6}" destId="{D560AD67-0434-4803-9910-7B1C0D785A59}" srcOrd="6" destOrd="0" presId="urn:microsoft.com/office/officeart/2005/8/layout/default"/>
    <dgm:cxn modelId="{05F6A938-C5F0-481B-9F2A-A00CCFBFC32F}" type="presParOf" srcId="{F0AE46E0-E380-48A0-B84D-A8883C16BCC6}" destId="{7054F619-76F5-4AE0-A955-163E5593E044}" srcOrd="7" destOrd="0" presId="urn:microsoft.com/office/officeart/2005/8/layout/default"/>
    <dgm:cxn modelId="{3DE718B8-C25E-4C6F-A85F-AA1654C05B9C}" type="presParOf" srcId="{F0AE46E0-E380-48A0-B84D-A8883C16BCC6}" destId="{8092A649-AAEA-4E57-AD7E-C508D2B409F4}" srcOrd="8" destOrd="0" presId="urn:microsoft.com/office/officeart/2005/8/layout/default"/>
    <dgm:cxn modelId="{CDA670FC-76F6-4FBB-9282-8D3A146BC9CA}" type="presParOf" srcId="{F0AE46E0-E380-48A0-B84D-A8883C16BCC6}" destId="{4A8CDD03-A7FE-4B72-970E-6990D9408DC3}" srcOrd="9" destOrd="0" presId="urn:microsoft.com/office/officeart/2005/8/layout/default"/>
    <dgm:cxn modelId="{E08A7E5B-FABB-491D-801B-540246706F4F}" type="presParOf" srcId="{F0AE46E0-E380-48A0-B84D-A8883C16BCC6}" destId="{A9919FFB-5EE8-48D9-838F-7B6D6D203759}" srcOrd="10" destOrd="0" presId="urn:microsoft.com/office/officeart/2005/8/layout/default"/>
    <dgm:cxn modelId="{64381267-F030-4AD1-9DEB-EC4F2B066C38}" type="presParOf" srcId="{F0AE46E0-E380-48A0-B84D-A8883C16BCC6}" destId="{F08AA630-0F2A-4710-A8A3-77E28F9B9E74}" srcOrd="11" destOrd="0" presId="urn:microsoft.com/office/officeart/2005/8/layout/default"/>
    <dgm:cxn modelId="{724D284C-5A30-4465-AB8D-66F7AFA72D2F}" type="presParOf" srcId="{F0AE46E0-E380-48A0-B84D-A8883C16BCC6}" destId="{92C7AB51-B88E-46BF-AE38-047380D27BD7}" srcOrd="12" destOrd="0" presId="urn:microsoft.com/office/officeart/2005/8/layout/default"/>
    <dgm:cxn modelId="{54EFE23A-2013-4321-9D93-60F7C35C51A5}" type="presParOf" srcId="{F0AE46E0-E380-48A0-B84D-A8883C16BCC6}" destId="{016F53B6-2E36-433C-B666-6EDBF957391A}" srcOrd="13" destOrd="0" presId="urn:microsoft.com/office/officeart/2005/8/layout/default"/>
    <dgm:cxn modelId="{FB0D2398-B7FA-43AF-BF4E-1719565016B2}" type="presParOf" srcId="{F0AE46E0-E380-48A0-B84D-A8883C16BCC6}" destId="{3A853BE7-9C66-48A6-85C2-7D34A455081F}" srcOrd="14" destOrd="0" presId="urn:microsoft.com/office/officeart/2005/8/layout/default"/>
    <dgm:cxn modelId="{DE1E1C9A-9A52-41EF-8BE4-55B9890FD327}" type="presParOf" srcId="{F0AE46E0-E380-48A0-B84D-A8883C16BCC6}" destId="{635FF093-9B8A-4436-8E71-FEDAAEBCD898}" srcOrd="15" destOrd="0" presId="urn:microsoft.com/office/officeart/2005/8/layout/default"/>
    <dgm:cxn modelId="{081E9EC3-DB97-4A23-9776-8400B9243CDB}" type="presParOf" srcId="{F0AE46E0-E380-48A0-B84D-A8883C16BCC6}" destId="{6BEFABED-C626-4DC7-B5CD-8A02E522F5A9}" srcOrd="16" destOrd="0" presId="urn:microsoft.com/office/officeart/2005/8/layout/default"/>
    <dgm:cxn modelId="{85A5A1A3-A242-4A50-BBF6-7289DC3C35F3}" type="presParOf" srcId="{F0AE46E0-E380-48A0-B84D-A8883C16BCC6}" destId="{24E4E412-F148-4CF1-ADFC-7AD330647188}" srcOrd="17" destOrd="0" presId="urn:microsoft.com/office/officeart/2005/8/layout/default"/>
    <dgm:cxn modelId="{93B45BED-DBC0-45D9-B426-FF77984EA9D9}" type="presParOf" srcId="{F0AE46E0-E380-48A0-B84D-A8883C16BCC6}" destId="{AFF13BDD-26CF-49D0-B45C-DA9C6CF84331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33946E-4C74-4F5B-A2D4-952341FE8CBF}">
      <dsp:nvSpPr>
        <dsp:cNvPr id="0" name=""/>
        <dsp:cNvSpPr/>
      </dsp:nvSpPr>
      <dsp:spPr>
        <a:xfrm>
          <a:off x="3722" y="473031"/>
          <a:ext cx="2015459" cy="12092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 dirty="0">
              <a:latin typeface="Amasis MT Pro Black" panose="02040A04050005020304" pitchFamily="18" charset="0"/>
              <a:cs typeface="Aharoni" panose="020F0502020204030204" pitchFamily="2" charset="-79"/>
            </a:rPr>
            <a:t>The company aims to:</a:t>
          </a:r>
          <a:endParaRPr lang="en-US" sz="1600" b="1" kern="1200" dirty="0">
            <a:latin typeface="Amasis MT Pro Black" panose="02040A04050005020304" pitchFamily="18" charset="0"/>
            <a:cs typeface="Aharoni" panose="020F0502020204030204" pitchFamily="2" charset="-79"/>
          </a:endParaRPr>
        </a:p>
      </dsp:txBody>
      <dsp:txXfrm>
        <a:off x="3722" y="473031"/>
        <a:ext cx="2015459" cy="1209275"/>
      </dsp:txXfrm>
    </dsp:sp>
    <dsp:sp modelId="{390F1B8F-7DB8-4506-BDA8-7BE28F6E13B5}">
      <dsp:nvSpPr>
        <dsp:cNvPr id="0" name=""/>
        <dsp:cNvSpPr/>
      </dsp:nvSpPr>
      <dsp:spPr>
        <a:xfrm>
          <a:off x="2220728" y="473031"/>
          <a:ext cx="2015459" cy="12092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/>
            <a:t>Increase sales revenue by 15% next quarter.</a:t>
          </a:r>
          <a:endParaRPr lang="en-US" sz="1600" kern="1200"/>
        </a:p>
      </dsp:txBody>
      <dsp:txXfrm>
        <a:off x="2220728" y="473031"/>
        <a:ext cx="2015459" cy="1209275"/>
      </dsp:txXfrm>
    </dsp:sp>
    <dsp:sp modelId="{3E17C172-BE3F-4C79-B6F5-93611D7CC862}">
      <dsp:nvSpPr>
        <dsp:cNvPr id="0" name=""/>
        <dsp:cNvSpPr/>
      </dsp:nvSpPr>
      <dsp:spPr>
        <a:xfrm>
          <a:off x="4437734" y="473031"/>
          <a:ext cx="2015459" cy="12092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/>
            <a:t>Improve customer retention by 10% through targeted marketing.</a:t>
          </a:r>
          <a:endParaRPr lang="en-US" sz="1600" kern="1200"/>
        </a:p>
      </dsp:txBody>
      <dsp:txXfrm>
        <a:off x="4437734" y="473031"/>
        <a:ext cx="2015459" cy="1209275"/>
      </dsp:txXfrm>
    </dsp:sp>
    <dsp:sp modelId="{D560AD67-0434-4803-9910-7B1C0D785A59}">
      <dsp:nvSpPr>
        <dsp:cNvPr id="0" name=""/>
        <dsp:cNvSpPr/>
      </dsp:nvSpPr>
      <dsp:spPr>
        <a:xfrm>
          <a:off x="6654739" y="473031"/>
          <a:ext cx="2015459" cy="12092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/>
            <a:t>Identify high-value customers and optimize pricing.</a:t>
          </a:r>
          <a:endParaRPr lang="en-US" sz="1600" kern="1200"/>
        </a:p>
      </dsp:txBody>
      <dsp:txXfrm>
        <a:off x="6654739" y="473031"/>
        <a:ext cx="2015459" cy="1209275"/>
      </dsp:txXfrm>
    </dsp:sp>
    <dsp:sp modelId="{8092A649-AAEA-4E57-AD7E-C508D2B409F4}">
      <dsp:nvSpPr>
        <dsp:cNvPr id="0" name=""/>
        <dsp:cNvSpPr/>
      </dsp:nvSpPr>
      <dsp:spPr>
        <a:xfrm>
          <a:off x="8871745" y="473031"/>
          <a:ext cx="2015459" cy="12092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/>
            <a:t>Boost engagement with personalized incentives and loyalty programs</a:t>
          </a:r>
          <a:endParaRPr lang="en-US" sz="1600" kern="1200"/>
        </a:p>
      </dsp:txBody>
      <dsp:txXfrm>
        <a:off x="8871745" y="473031"/>
        <a:ext cx="2015459" cy="1209275"/>
      </dsp:txXfrm>
    </dsp:sp>
    <dsp:sp modelId="{A9919FFB-5EE8-48D9-838F-7B6D6D203759}">
      <dsp:nvSpPr>
        <dsp:cNvPr id="0" name=""/>
        <dsp:cNvSpPr/>
      </dsp:nvSpPr>
      <dsp:spPr>
        <a:xfrm>
          <a:off x="3722" y="1883852"/>
          <a:ext cx="2015459" cy="12092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 dirty="0">
              <a:latin typeface="Amasis MT Pro Black" panose="02040A04050005020304" pitchFamily="18" charset="0"/>
            </a:rPr>
            <a:t>Data Sources</a:t>
          </a:r>
          <a:r>
            <a:rPr lang="en-US" sz="1600" b="0" i="0" kern="1200" baseline="0" dirty="0">
              <a:latin typeface="Amasis MT Pro Black" panose="02040A04050005020304" pitchFamily="18" charset="0"/>
            </a:rPr>
            <a:t> Analysis used:</a:t>
          </a:r>
          <a:endParaRPr lang="en-US" sz="1600" kern="1200" dirty="0">
            <a:latin typeface="Amasis MT Pro Black" panose="02040A04050005020304" pitchFamily="18" charset="0"/>
          </a:endParaRPr>
        </a:p>
      </dsp:txBody>
      <dsp:txXfrm>
        <a:off x="3722" y="1883852"/>
        <a:ext cx="2015459" cy="1209275"/>
      </dsp:txXfrm>
    </dsp:sp>
    <dsp:sp modelId="{92C7AB51-B88E-46BF-AE38-047380D27BD7}">
      <dsp:nvSpPr>
        <dsp:cNvPr id="0" name=""/>
        <dsp:cNvSpPr/>
      </dsp:nvSpPr>
      <dsp:spPr>
        <a:xfrm>
          <a:off x="2220728" y="1883852"/>
          <a:ext cx="2015459" cy="12092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Sales Transaction Data:</a:t>
          </a:r>
          <a:r>
            <a:rPr lang="en-US" sz="1600" b="0" i="0" kern="1200" baseline="0"/>
            <a:t> Purchase history, pricing trends.</a:t>
          </a:r>
          <a:endParaRPr lang="en-US" sz="1600" kern="1200"/>
        </a:p>
      </dsp:txBody>
      <dsp:txXfrm>
        <a:off x="2220728" y="1883852"/>
        <a:ext cx="2015459" cy="1209275"/>
      </dsp:txXfrm>
    </dsp:sp>
    <dsp:sp modelId="{3A853BE7-9C66-48A6-85C2-7D34A455081F}">
      <dsp:nvSpPr>
        <dsp:cNvPr id="0" name=""/>
        <dsp:cNvSpPr/>
      </dsp:nvSpPr>
      <dsp:spPr>
        <a:xfrm>
          <a:off x="4437734" y="1883852"/>
          <a:ext cx="2015459" cy="12092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Customer Demographics:</a:t>
          </a:r>
          <a:r>
            <a:rPr lang="en-US" sz="1600" b="0" i="0" kern="1200" baseline="0"/>
            <a:t> Age, location, purchasing behavior.</a:t>
          </a:r>
          <a:endParaRPr lang="en-US" sz="1600" kern="1200"/>
        </a:p>
      </dsp:txBody>
      <dsp:txXfrm>
        <a:off x="4437734" y="1883852"/>
        <a:ext cx="2015459" cy="1209275"/>
      </dsp:txXfrm>
    </dsp:sp>
    <dsp:sp modelId="{6BEFABED-C626-4DC7-B5CD-8A02E522F5A9}">
      <dsp:nvSpPr>
        <dsp:cNvPr id="0" name=""/>
        <dsp:cNvSpPr/>
      </dsp:nvSpPr>
      <dsp:spPr>
        <a:xfrm>
          <a:off x="6654739" y="1883852"/>
          <a:ext cx="2015459" cy="12092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Customer Feedback:</a:t>
          </a:r>
          <a:r>
            <a:rPr lang="en-US" sz="1600" b="0" i="0" kern="1200" baseline="0"/>
            <a:t> NPS scores, survey responses.</a:t>
          </a:r>
          <a:endParaRPr lang="en-US" sz="1600" kern="1200"/>
        </a:p>
      </dsp:txBody>
      <dsp:txXfrm>
        <a:off x="6654739" y="1883852"/>
        <a:ext cx="2015459" cy="1209275"/>
      </dsp:txXfrm>
    </dsp:sp>
    <dsp:sp modelId="{AFF13BDD-26CF-49D0-B45C-DA9C6CF84331}">
      <dsp:nvSpPr>
        <dsp:cNvPr id="0" name=""/>
        <dsp:cNvSpPr/>
      </dsp:nvSpPr>
      <dsp:spPr>
        <a:xfrm>
          <a:off x="8871745" y="1883852"/>
          <a:ext cx="2015459" cy="12092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Marketing Data:</a:t>
          </a:r>
          <a:r>
            <a:rPr lang="en-US" sz="1600" b="0" i="0" kern="1200" baseline="0"/>
            <a:t> Email open rates, website activity.</a:t>
          </a:r>
          <a:endParaRPr lang="en-US" sz="1600" kern="1200"/>
        </a:p>
      </dsp:txBody>
      <dsp:txXfrm>
        <a:off x="8871745" y="1883852"/>
        <a:ext cx="2015459" cy="12092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372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175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8887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61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7192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18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5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039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54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062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72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633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People Discussing">
            <a:extLst>
              <a:ext uri="{FF2B5EF4-FFF2-40B4-BE49-F238E27FC236}">
                <a16:creationId xmlns:a16="http://schemas.microsoft.com/office/drawing/2014/main" id="{0EED4437-3233-C328-4D8B-CE9DE7234A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F66B7C-69F6-439C-A508-14C94AF6B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61948" y="0"/>
            <a:ext cx="7230052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9C8254-9E8D-FD04-DD4A-4AFADF71D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8062" y="914400"/>
            <a:ext cx="4892948" cy="3427867"/>
          </a:xfrm>
        </p:spPr>
        <p:txBody>
          <a:bodyPr anchor="t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600">
                <a:solidFill>
                  <a:srgbClr val="FFFFFF"/>
                </a:solidFill>
              </a:rPr>
              <a:t>Business Report on Sales Performance and Customer Retention</a:t>
            </a:r>
            <a:endParaRPr lang="en-ZA" sz="46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2CC5AF-9252-D7DD-0410-B1C338812D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8060" y="5253051"/>
            <a:ext cx="4892949" cy="812923"/>
          </a:xfrm>
        </p:spPr>
        <p:txBody>
          <a:bodyPr anchor="t">
            <a:noAutofit/>
          </a:bodyPr>
          <a:lstStyle/>
          <a:p>
            <a:pPr algn="r">
              <a:lnSpc>
                <a:spcPct val="120000"/>
              </a:lnSpc>
            </a:pPr>
            <a:r>
              <a:rPr lang="en-US" sz="900" dirty="0">
                <a:solidFill>
                  <a:srgbClr val="FFFFFF"/>
                </a:solidFill>
              </a:rPr>
              <a:t>By </a:t>
            </a:r>
          </a:p>
          <a:p>
            <a:pPr algn="r">
              <a:lnSpc>
                <a:spcPct val="120000"/>
              </a:lnSpc>
            </a:pPr>
            <a:r>
              <a:rPr lang="en-US" sz="900" dirty="0">
                <a:solidFill>
                  <a:srgbClr val="FFFFFF"/>
                </a:solidFill>
              </a:rPr>
              <a:t>The Digital Innovators</a:t>
            </a:r>
          </a:p>
          <a:p>
            <a:pPr algn="r">
              <a:lnSpc>
                <a:spcPct val="120000"/>
              </a:lnSpc>
            </a:pPr>
            <a:r>
              <a:rPr lang="en-US" sz="900" dirty="0">
                <a:solidFill>
                  <a:srgbClr val="FFFFFF"/>
                </a:solidFill>
              </a:rPr>
              <a:t>Thandi, </a:t>
            </a:r>
            <a:r>
              <a:rPr lang="en-US" sz="900" dirty="0" err="1">
                <a:solidFill>
                  <a:srgbClr val="FFFFFF"/>
                </a:solidFill>
              </a:rPr>
              <a:t>Phuluso</a:t>
            </a:r>
            <a:r>
              <a:rPr lang="en-US" sz="900" dirty="0">
                <a:solidFill>
                  <a:srgbClr val="FFFFFF"/>
                </a:solidFill>
              </a:rPr>
              <a:t>, </a:t>
            </a:r>
            <a:r>
              <a:rPr lang="en-US" sz="900" dirty="0" err="1">
                <a:solidFill>
                  <a:srgbClr val="FFFFFF"/>
                </a:solidFill>
              </a:rPr>
              <a:t>Kholofelo</a:t>
            </a:r>
            <a:r>
              <a:rPr lang="en-US" sz="900" dirty="0">
                <a:solidFill>
                  <a:srgbClr val="FFFFFF"/>
                </a:solidFill>
              </a:rPr>
              <a:t>, </a:t>
            </a:r>
            <a:r>
              <a:rPr lang="en-US" sz="900" dirty="0" err="1">
                <a:solidFill>
                  <a:srgbClr val="FFFFFF"/>
                </a:solidFill>
              </a:rPr>
              <a:t>Tumisang</a:t>
            </a:r>
            <a:r>
              <a:rPr lang="en-US" sz="900" dirty="0">
                <a:solidFill>
                  <a:srgbClr val="FFFFFF"/>
                </a:solidFill>
              </a:rPr>
              <a:t>, Michelle</a:t>
            </a:r>
            <a:endParaRPr lang="en-ZA" sz="9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8376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734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1835F-2D65-B6FB-CE8B-7151315E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543" y="946150"/>
            <a:ext cx="10890929" cy="1097280"/>
          </a:xfrm>
        </p:spPr>
        <p:txBody>
          <a:bodyPr/>
          <a:lstStyle/>
          <a:p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Business Requirements</a:t>
            </a:r>
            <a:endParaRPr lang="en-ZA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FBAEC5B2-DBDC-2BB3-F571-247B8ED0C1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2026479"/>
              </p:ext>
            </p:extLst>
          </p:nvPr>
        </p:nvGraphicFramePr>
        <p:xfrm>
          <a:off x="640080" y="2633472"/>
          <a:ext cx="10890928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ctangle 5">
            <a:extLst>
              <a:ext uri="{FF2B5EF4-FFF2-40B4-BE49-F238E27FC236}">
                <a16:creationId xmlns:a16="http://schemas.microsoft.com/office/drawing/2014/main" id="{5F2EF1DA-C37A-7012-0F3C-4414E1B19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ZA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E17EB1B0-0AB4-2869-F4C5-30DBC24869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30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70859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A03C3-E0F9-77F3-A2CB-B31657461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67037"/>
            <a:ext cx="10890928" cy="4764371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>
                <a:latin typeface="Amasis MT Pro Black" panose="02040A04050005020304" pitchFamily="18" charset="0"/>
              </a:rPr>
              <a:t>Findings &amp; Insights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Sales Decline: </a:t>
            </a:r>
            <a:r>
              <a:rPr lang="en-US" dirty="0"/>
              <a:t>12% drop in Q4, mainly in electronics and home appliances.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Customer Retention Issue:</a:t>
            </a:r>
            <a:r>
              <a:rPr lang="en-US" dirty="0"/>
              <a:t> Repeat purchases contribute only 30% of total revenue.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Personalized Promotions:</a:t>
            </a:r>
            <a:r>
              <a:rPr lang="en-US" dirty="0"/>
              <a:t> Potential to increase repeat sales by 25%.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Seasonal Peaks:</a:t>
            </a:r>
            <a:r>
              <a:rPr lang="en-US" dirty="0"/>
              <a:t> High sales during holidays, followed by high post-holiday churn.</a:t>
            </a:r>
          </a:p>
          <a:p>
            <a:r>
              <a:rPr lang="en-US" b="1" dirty="0">
                <a:latin typeface="Amasis MT Pro Black" panose="02040A04050005020304" pitchFamily="18" charset="0"/>
              </a:rPr>
              <a:t>Recommendations</a:t>
            </a:r>
            <a:endParaRPr lang="en-US" dirty="0">
              <a:latin typeface="Amasis MT Pro Black" panose="02040A040500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Implement targeted campaigns with personalized discounts.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Launch loyalty programs with incentive points.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Optimize pricing strategies through competitor analysis.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Enhance post-purchase engagement via emails/SMS.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Improve customer support using NPS survey insights.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83655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ffee and laptop on table">
            <a:extLst>
              <a:ext uri="{FF2B5EF4-FFF2-40B4-BE49-F238E27FC236}">
                <a16:creationId xmlns:a16="http://schemas.microsoft.com/office/drawing/2014/main" id="{4F60DCDE-17F4-E03D-7735-B2DE0DD404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962" r="15755" b="-1"/>
          <a:stretch/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30165EC-881B-A25B-E71C-ED79D37CD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0" y="970800"/>
            <a:ext cx="6034187" cy="749027"/>
          </a:xfrm>
        </p:spPr>
        <p:txBody>
          <a:bodyPr>
            <a:normAutofit/>
          </a:bodyPr>
          <a:lstStyle/>
          <a:p>
            <a:r>
              <a:rPr lang="en-ZA" sz="3700" dirty="0">
                <a:latin typeface="Arial" panose="020B0604020202020204" pitchFamily="34" charset="0"/>
                <a:cs typeface="Arial" panose="020B0604020202020204" pitchFamily="34" charset="0"/>
              </a:rPr>
              <a:t>Data Analysis &amp;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C2E3F-EE96-6013-5AB5-153616B81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1719828"/>
            <a:ext cx="6034187" cy="474193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1400" b="1" dirty="0">
                <a:latin typeface="Aharoni" panose="02010803020104030203" pitchFamily="2" charset="-79"/>
                <a:cs typeface="Aharoni" panose="02010803020104030203" pitchFamily="2" charset="-79"/>
              </a:rPr>
              <a:t>Key Trends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Seasonal Sales:</a:t>
            </a:r>
            <a:r>
              <a:rPr lang="en-US" sz="1400" dirty="0"/>
              <a:t> Peaks in January and December.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i="1" dirty="0"/>
              <a:t>Recommendation:</a:t>
            </a:r>
            <a:r>
              <a:rPr lang="en-US" sz="1400" dirty="0"/>
              <a:t> Prepare campaigns and inventory for peak months.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Best-Selling Products:</a:t>
            </a:r>
            <a:r>
              <a:rPr lang="en-US" sz="1400" dirty="0"/>
              <a:t> Laptops ($2000, 2 sold) and Phones ($3200, 4 sold).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i="1" dirty="0"/>
              <a:t>Recommendation:</a:t>
            </a:r>
            <a:r>
              <a:rPr lang="en-US" sz="1400" dirty="0"/>
              <a:t> Increase inventory and promotions for tech products.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High-Risk Churn:</a:t>
            </a:r>
            <a:r>
              <a:rPr lang="en-US" sz="1400" dirty="0"/>
              <a:t> Customers with 1-2 purchases (e.g., Bongani, Thabo).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i="1" dirty="0"/>
              <a:t>Recommendation:</a:t>
            </a:r>
            <a:r>
              <a:rPr lang="en-US" sz="1400" dirty="0"/>
              <a:t> Use targeted follow-ups and special offers.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Quantity Trends:</a:t>
            </a:r>
            <a:r>
              <a:rPr lang="en-US" sz="1400" dirty="0"/>
              <a:t> Chairs (12 sold) and Monitors (5 sold) indicate bulk buying.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i="1" dirty="0"/>
              <a:t>Recommendation:</a:t>
            </a:r>
            <a:r>
              <a:rPr lang="en-US" sz="1400" dirty="0"/>
              <a:t> Offer bulk purchase discounts.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High-Value Customers:</a:t>
            </a:r>
            <a:r>
              <a:rPr lang="en-US" sz="1400" dirty="0"/>
              <a:t> Fikile and Ntombi ($1600 each).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i="1" dirty="0"/>
              <a:t>Recommendation:</a:t>
            </a:r>
            <a:r>
              <a:rPr lang="en-US" sz="1400" dirty="0"/>
              <a:t> Develop loyalty programs for high-value customers.</a:t>
            </a:r>
          </a:p>
          <a:p>
            <a:pPr>
              <a:lnSpc>
                <a:spcPct val="110000"/>
              </a:lnSpc>
            </a:pPr>
            <a:endParaRPr lang="en-ZA" sz="1400" dirty="0"/>
          </a:p>
        </p:txBody>
      </p:sp>
    </p:spTree>
    <p:extLst>
      <p:ext uri="{BB962C8B-B14F-4D97-AF65-F5344CB8AC3E}">
        <p14:creationId xmlns:p14="http://schemas.microsoft.com/office/powerpoint/2010/main" val="1796726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05F57-F21E-0AEB-737C-D19173422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680" y="1005841"/>
            <a:ext cx="10890929" cy="109728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Analysis Demonstrations</a:t>
            </a:r>
            <a:endParaRPr lang="en-Z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21FA1F0-B3B2-6032-EAE5-64ACDCF28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95" y="2286634"/>
            <a:ext cx="3875897" cy="3361812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079BD4D-BCA2-C8BE-9A0D-5993B2910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030" y="2286634"/>
            <a:ext cx="3209099" cy="3361812"/>
          </a:xfrm>
          <a:prstGeom prst="rect">
            <a:avLst/>
          </a:prstGeom>
        </p:spPr>
      </p:pic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171B5C78-4974-5E67-9A5B-D31F0F2C69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6567" y="2286634"/>
            <a:ext cx="3122753" cy="33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227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Financial graphs on a dark display">
            <a:extLst>
              <a:ext uri="{FF2B5EF4-FFF2-40B4-BE49-F238E27FC236}">
                <a16:creationId xmlns:a16="http://schemas.microsoft.com/office/drawing/2014/main" id="{46CF51AB-346A-8688-382D-E743A17DAE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960" r="30768"/>
          <a:stretch/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43436257-7554-65B2-2FFC-608E0C9F6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0" y="1031005"/>
            <a:ext cx="6034187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Designing a Business Dashboard </a:t>
            </a:r>
            <a:endParaRPr lang="en-ZA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826C5-3F87-AED9-E215-764D2C3FE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2" y="2128286"/>
            <a:ext cx="6034186" cy="41696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 b="1" dirty="0">
                <a:latin typeface="Aharoni" panose="02010803020104030203" pitchFamily="2" charset="-79"/>
                <a:cs typeface="Aharoni" panose="02010803020104030203" pitchFamily="2" charset="-79"/>
              </a:rPr>
              <a:t>Dashboard Overview</a:t>
            </a:r>
            <a:endParaRPr lang="en-US" sz="1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Title:</a:t>
            </a:r>
            <a:r>
              <a:rPr lang="en-US" sz="1400" dirty="0"/>
              <a:t> Sales Dashboard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Focus:</a:t>
            </a:r>
            <a:r>
              <a:rPr lang="en-US" sz="1400" dirty="0"/>
              <a:t> Presenting key insights on sales performance and customer retention.</a:t>
            </a:r>
          </a:p>
          <a:p>
            <a:pPr>
              <a:lnSpc>
                <a:spcPct val="110000"/>
              </a:lnSpc>
            </a:pPr>
            <a:r>
              <a:rPr lang="en-US" sz="1400" b="1" dirty="0"/>
              <a:t>Key Components</a:t>
            </a:r>
            <a:endParaRPr lang="en-US" sz="1400" dirty="0"/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Total Sales &amp; Transactions:</a:t>
            </a:r>
            <a:endParaRPr lang="en-US" sz="1400" dirty="0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Total Sales: $13K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Total Transactions: 20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Visualizations:</a:t>
            </a:r>
            <a:endParaRPr lang="en-US" sz="1400" dirty="0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Line Chart:</a:t>
            </a:r>
            <a:r>
              <a:rPr lang="en-US" sz="1400" dirty="0"/>
              <a:t> Tracks sales trends over time.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Bar Chart:</a:t>
            </a:r>
            <a:r>
              <a:rPr lang="en-US" sz="1400" dirty="0"/>
              <a:t> Compares product sales performance.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Pie Chart:</a:t>
            </a:r>
            <a:r>
              <a:rPr lang="en-US" sz="1400" dirty="0"/>
              <a:t> Highlights product market share.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Map:</a:t>
            </a:r>
            <a:r>
              <a:rPr lang="en-US" sz="1400" dirty="0"/>
              <a:t> Shows geographic sales distribution.</a:t>
            </a:r>
          </a:p>
          <a:p>
            <a:pPr>
              <a:lnSpc>
                <a:spcPct val="110000"/>
              </a:lnSpc>
            </a:pPr>
            <a:endParaRPr lang="en-ZA" sz="1100" dirty="0"/>
          </a:p>
        </p:txBody>
      </p:sp>
    </p:spTree>
    <p:extLst>
      <p:ext uri="{BB962C8B-B14F-4D97-AF65-F5344CB8AC3E}">
        <p14:creationId xmlns:p14="http://schemas.microsoft.com/office/powerpoint/2010/main" val="2849033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9B03B-BD10-9352-C87C-381374F14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1203767"/>
            <a:ext cx="10890928" cy="4995865"/>
          </a:xfrm>
        </p:spPr>
        <p:txBody>
          <a:bodyPr/>
          <a:lstStyle/>
          <a:p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Insights &amp; Recommendations</a:t>
            </a:r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Sales Trends:</a:t>
            </a:r>
            <a:r>
              <a:rPr lang="en-US" dirty="0"/>
              <a:t> Identify top-performing products and adjust inventory accordingly.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Product Performance:</a:t>
            </a:r>
            <a:r>
              <a:rPr lang="en-US" dirty="0"/>
              <a:t> Spot underperforming items for targeted marketing.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Market Share Analysis:</a:t>
            </a:r>
            <a:r>
              <a:rPr lang="en-US" dirty="0"/>
              <a:t> Focus on best-selling products for strategic decision-making.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Geographical Insights:</a:t>
            </a:r>
            <a:r>
              <a:rPr lang="en-US" dirty="0"/>
              <a:t> Optimize marketing for regions with lower sales.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Actionable Strategies:</a:t>
            </a:r>
            <a:r>
              <a:rPr lang="en-US" dirty="0"/>
              <a:t> Use data-driven decisions to enhance sales and retention.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Future Considerations:</a:t>
            </a:r>
            <a:r>
              <a:rPr lang="en-US" dirty="0"/>
              <a:t> Keep dashboard updated with real-time data for ongoing insights.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26709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A1894-A9B2-62E1-63D5-7B33A193E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078993"/>
            <a:ext cx="10890929" cy="1097280"/>
          </a:xfrm>
        </p:spPr>
        <p:txBody>
          <a:bodyPr/>
          <a:lstStyle/>
          <a:p>
            <a:r>
              <a:rPr lang="en-US" dirty="0">
                <a:latin typeface="Amasis MT Pro Black" panose="02040A04050005020304" pitchFamily="18" charset="0"/>
              </a:rPr>
              <a:t>Dashboards Demonstration</a:t>
            </a:r>
            <a:endParaRPr lang="en-ZA" dirty="0">
              <a:latin typeface="Amasis MT Pro Black" panose="02040A040500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9447B00-DE4C-8BE0-E020-A72EFD5277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9" y="2176273"/>
            <a:ext cx="7093533" cy="401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31079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F8D4FE47855C4B83AFC210070273B0" ma:contentTypeVersion="11" ma:contentTypeDescription="Create a new document." ma:contentTypeScope="" ma:versionID="3125bee8eeda5f21fbf57c1cadd162e3">
  <xsd:schema xmlns:xsd="http://www.w3.org/2001/XMLSchema" xmlns:xs="http://www.w3.org/2001/XMLSchema" xmlns:p="http://schemas.microsoft.com/office/2006/metadata/properties" xmlns:ns2="16415aa0-07a2-44ab-a612-979e2bc73f73" xmlns:ns3="9837e2ee-6433-4bf3-99cf-78475aeeb869" targetNamespace="http://schemas.microsoft.com/office/2006/metadata/properties" ma:root="true" ma:fieldsID="484cdd012cc4fa6363bc4b8eb3a6e5f6" ns2:_="" ns3:_="">
    <xsd:import namespace="16415aa0-07a2-44ab-a612-979e2bc73f73"/>
    <xsd:import namespace="9837e2ee-6433-4bf3-99cf-78475aeeb86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415aa0-07a2-44ab-a612-979e2bc73f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366b7f75-f62d-4b7a-b8a1-4b1a340ee1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37e2ee-6433-4bf3-99cf-78475aeeb869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44a78b71-6142-4443-87b5-ab747362aa3f}" ma:internalName="TaxCatchAll" ma:showField="CatchAllData" ma:web="9837e2ee-6433-4bf3-99cf-78475aeeb86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6415aa0-07a2-44ab-a612-979e2bc73f73">
      <Terms xmlns="http://schemas.microsoft.com/office/infopath/2007/PartnerControls"/>
    </lcf76f155ced4ddcb4097134ff3c332f>
    <TaxCatchAll xmlns="9837e2ee-6433-4bf3-99cf-78475aeeb869" xsi:nil="true"/>
  </documentManagement>
</p:properties>
</file>

<file path=customXml/itemProps1.xml><?xml version="1.0" encoding="utf-8"?>
<ds:datastoreItem xmlns:ds="http://schemas.openxmlformats.org/officeDocument/2006/customXml" ds:itemID="{AE84234A-379A-4025-978D-36412334E06F}"/>
</file>

<file path=customXml/itemProps2.xml><?xml version="1.0" encoding="utf-8"?>
<ds:datastoreItem xmlns:ds="http://schemas.openxmlformats.org/officeDocument/2006/customXml" ds:itemID="{5413A42F-D07B-4218-AB56-78098E584FA1}"/>
</file>

<file path=customXml/itemProps3.xml><?xml version="1.0" encoding="utf-8"?>
<ds:datastoreItem xmlns:ds="http://schemas.openxmlformats.org/officeDocument/2006/customXml" ds:itemID="{6B844A79-97F8-4C37-9BD3-B779B225C5FF}"/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473</Words>
  <Application>Microsoft Office PowerPoint</Application>
  <PresentationFormat>Widescreen</PresentationFormat>
  <Paragraphs>60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Aharoni</vt:lpstr>
      <vt:lpstr>Amasis MT Pro Black</vt:lpstr>
      <vt:lpstr>Arial</vt:lpstr>
      <vt:lpstr>Grandview Display</vt:lpstr>
      <vt:lpstr>DashVTI</vt:lpstr>
      <vt:lpstr>Business Report on Sales Performance and Customer Retention</vt:lpstr>
      <vt:lpstr>Business Requirements</vt:lpstr>
      <vt:lpstr>PowerPoint Presentation</vt:lpstr>
      <vt:lpstr>Data Analysis &amp; Insights</vt:lpstr>
      <vt:lpstr>Data Analysis Demonstrations</vt:lpstr>
      <vt:lpstr>Designing a Business Dashboard </vt:lpstr>
      <vt:lpstr>PowerPoint Presentation</vt:lpstr>
      <vt:lpstr>Dashboards 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Thandi Mdluli</dc:creator>
  <cp:lastModifiedBy>Thandi Mdluli</cp:lastModifiedBy>
  <cp:revision>2</cp:revision>
  <dcterms:created xsi:type="dcterms:W3CDTF">2025-02-19T13:32:26Z</dcterms:created>
  <dcterms:modified xsi:type="dcterms:W3CDTF">2025-02-21T07:22:06Z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0x01010062F8D4FE47855C4B83AFC210070273B0</vt:lpwstr>
  </property>
</Properties>
</file>

<file path=docProps/thumbnail.jpeg>
</file>